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7" r:id="rId3"/>
    <p:sldId id="274" r:id="rId4"/>
    <p:sldId id="275" r:id="rId5"/>
    <p:sldId id="276" r:id="rId6"/>
    <p:sldId id="258" r:id="rId7"/>
    <p:sldId id="259" r:id="rId8"/>
    <p:sldId id="260" r:id="rId9"/>
    <p:sldId id="262" r:id="rId10"/>
    <p:sldId id="263" r:id="rId11"/>
    <p:sldId id="264" r:id="rId12"/>
    <p:sldId id="265" r:id="rId13"/>
    <p:sldId id="272" r:id="rId14"/>
    <p:sldId id="271" r:id="rId15"/>
    <p:sldId id="270" r:id="rId16"/>
    <p:sldId id="269" r:id="rId17"/>
    <p:sldId id="268" r:id="rId18"/>
    <p:sldId id="267" r:id="rId19"/>
    <p:sldId id="266" r:id="rId20"/>
    <p:sldId id="261"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7" autoAdjust="0"/>
    <p:restoredTop sz="94688" autoAdjust="0"/>
  </p:normalViewPr>
  <p:slideViewPr>
    <p:cSldViewPr snapToGrid="0">
      <p:cViewPr varScale="1">
        <p:scale>
          <a:sx n="77" d="100"/>
          <a:sy n="77" d="100"/>
        </p:scale>
        <p:origin x="82" y="57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CC289-0590-4775-8A40-29BB48E3B8F9}" type="datetimeFigureOut">
              <a:rPr lang="en-US" smtClean="0"/>
              <a:t>12/5/2014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0E8EB-BBC9-48E8-851F-BE750A72DE60}" type="slidenum">
              <a:rPr lang="en-US" smtClean="0"/>
              <a:t>‹#›</a:t>
            </a:fld>
            <a:endParaRPr lang="en-US"/>
          </a:p>
        </p:txBody>
      </p:sp>
    </p:spTree>
    <p:extLst>
      <p:ext uri="{BB962C8B-B14F-4D97-AF65-F5344CB8AC3E}">
        <p14:creationId xmlns:p14="http://schemas.microsoft.com/office/powerpoint/2010/main" val="232234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30E8EB-BBC9-48E8-851F-BE750A72DE60}" type="slidenum">
              <a:rPr lang="en-US" smtClean="0"/>
              <a:t>9</a:t>
            </a:fld>
            <a:endParaRPr lang="en-US"/>
          </a:p>
        </p:txBody>
      </p:sp>
    </p:spTree>
    <p:extLst>
      <p:ext uri="{BB962C8B-B14F-4D97-AF65-F5344CB8AC3E}">
        <p14:creationId xmlns:p14="http://schemas.microsoft.com/office/powerpoint/2010/main" val="2367912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12/5/2014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12/5/2014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12/5/2014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12/5/2014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336" y="2733709"/>
            <a:ext cx="8623120" cy="1373070"/>
          </a:xfrm>
        </p:spPr>
        <p:txBody>
          <a:bodyPr/>
          <a:lstStyle/>
          <a:p>
            <a:r>
              <a:rPr lang="en-US" dirty="0" smtClean="0"/>
              <a:t>Strategic Planning Session</a:t>
            </a:r>
            <a:endParaRPr lang="en-US" dirty="0"/>
          </a:p>
        </p:txBody>
      </p:sp>
      <p:sp>
        <p:nvSpPr>
          <p:cNvPr id="3" name="Subtitle 2"/>
          <p:cNvSpPr>
            <a:spLocks noGrp="1"/>
          </p:cNvSpPr>
          <p:nvPr>
            <p:ph type="subTitle" idx="1"/>
          </p:nvPr>
        </p:nvSpPr>
        <p:spPr/>
        <p:txBody>
          <a:bodyPr/>
          <a:lstStyle/>
          <a:p>
            <a:r>
              <a:rPr lang="en-US" dirty="0" smtClean="0"/>
              <a:t>December 8 2014</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2" y="1157717"/>
            <a:ext cx="5997315" cy="20079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7752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850" t="964" r="5936" b="31966"/>
          <a:stretch/>
        </p:blipFill>
        <p:spPr>
          <a:xfrm>
            <a:off x="201336" y="595618"/>
            <a:ext cx="11702642" cy="5704514"/>
          </a:xfrm>
        </p:spPr>
      </p:pic>
    </p:spTree>
    <p:extLst>
      <p:ext uri="{BB962C8B-B14F-4D97-AF65-F5344CB8AC3E}">
        <p14:creationId xmlns:p14="http://schemas.microsoft.com/office/powerpoint/2010/main" val="2165094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746" t="1088" r="5942" b="10552"/>
          <a:stretch/>
        </p:blipFill>
        <p:spPr>
          <a:xfrm>
            <a:off x="226502" y="352336"/>
            <a:ext cx="11560030" cy="6242743"/>
          </a:xfrm>
        </p:spPr>
      </p:pic>
    </p:spTree>
    <p:extLst>
      <p:ext uri="{BB962C8B-B14F-4D97-AF65-F5344CB8AC3E}">
        <p14:creationId xmlns:p14="http://schemas.microsoft.com/office/powerpoint/2010/main" val="2623578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648" t="1760" r="5753" b="32316"/>
          <a:stretch/>
        </p:blipFill>
        <p:spPr>
          <a:xfrm>
            <a:off x="167778" y="604006"/>
            <a:ext cx="11364513" cy="5134063"/>
          </a:xfrm>
        </p:spPr>
      </p:pic>
    </p:spTree>
    <p:extLst>
      <p:ext uri="{BB962C8B-B14F-4D97-AF65-F5344CB8AC3E}">
        <p14:creationId xmlns:p14="http://schemas.microsoft.com/office/powerpoint/2010/main" val="444136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677" r="5446" b="11085"/>
          <a:stretch/>
        </p:blipFill>
        <p:spPr>
          <a:xfrm>
            <a:off x="249983" y="318781"/>
            <a:ext cx="11645606" cy="6248029"/>
          </a:xfrm>
        </p:spPr>
      </p:pic>
    </p:spTree>
    <p:extLst>
      <p:ext uri="{BB962C8B-B14F-4D97-AF65-F5344CB8AC3E}">
        <p14:creationId xmlns:p14="http://schemas.microsoft.com/office/powerpoint/2010/main" val="736537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037" t="2583" r="5698" b="10947"/>
          <a:stretch/>
        </p:blipFill>
        <p:spPr>
          <a:xfrm>
            <a:off x="285225" y="453006"/>
            <a:ext cx="11694254" cy="6202147"/>
          </a:xfrm>
        </p:spPr>
      </p:pic>
    </p:spTree>
    <p:extLst>
      <p:ext uri="{BB962C8B-B14F-4D97-AF65-F5344CB8AC3E}">
        <p14:creationId xmlns:p14="http://schemas.microsoft.com/office/powerpoint/2010/main" val="3808360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100" t="3367" r="5871" b="10852"/>
          <a:stretch/>
        </p:blipFill>
        <p:spPr>
          <a:xfrm>
            <a:off x="369114" y="402672"/>
            <a:ext cx="11543253" cy="6104813"/>
          </a:xfrm>
        </p:spPr>
      </p:pic>
    </p:spTree>
    <p:extLst>
      <p:ext uri="{BB962C8B-B14F-4D97-AF65-F5344CB8AC3E}">
        <p14:creationId xmlns:p14="http://schemas.microsoft.com/office/powerpoint/2010/main" val="2559619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100" t="3135" r="5729" b="10385"/>
          <a:stretch/>
        </p:blipFill>
        <p:spPr>
          <a:xfrm>
            <a:off x="302003" y="478172"/>
            <a:ext cx="11660698" cy="6009818"/>
          </a:xfrm>
        </p:spPr>
      </p:pic>
    </p:spTree>
    <p:extLst>
      <p:ext uri="{BB962C8B-B14F-4D97-AF65-F5344CB8AC3E}">
        <p14:creationId xmlns:p14="http://schemas.microsoft.com/office/powerpoint/2010/main" val="3183066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946" t="3599" r="5649" b="15514"/>
          <a:stretch/>
        </p:blipFill>
        <p:spPr>
          <a:xfrm>
            <a:off x="385894" y="486561"/>
            <a:ext cx="11484528" cy="6023296"/>
          </a:xfrm>
        </p:spPr>
      </p:pic>
    </p:spTree>
    <p:extLst>
      <p:ext uri="{BB962C8B-B14F-4D97-AF65-F5344CB8AC3E}">
        <p14:creationId xmlns:p14="http://schemas.microsoft.com/office/powerpoint/2010/main" val="940841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676" t="4067" r="5588" b="11783"/>
          <a:stretch/>
        </p:blipFill>
        <p:spPr>
          <a:xfrm>
            <a:off x="343949" y="436226"/>
            <a:ext cx="11593585" cy="6098798"/>
          </a:xfrm>
        </p:spPr>
      </p:pic>
    </p:spTree>
    <p:extLst>
      <p:ext uri="{BB962C8B-B14F-4D97-AF65-F5344CB8AC3E}">
        <p14:creationId xmlns:p14="http://schemas.microsoft.com/office/powerpoint/2010/main" val="3450032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958" t="3366" r="6012" b="34162"/>
          <a:stretch/>
        </p:blipFill>
        <p:spPr>
          <a:xfrm>
            <a:off x="234892" y="419449"/>
            <a:ext cx="11837739" cy="5771625"/>
          </a:xfrm>
        </p:spPr>
      </p:pic>
    </p:spTree>
    <p:extLst>
      <p:ext uri="{BB962C8B-B14F-4D97-AF65-F5344CB8AC3E}">
        <p14:creationId xmlns:p14="http://schemas.microsoft.com/office/powerpoint/2010/main" val="1774249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92" y="1717962"/>
            <a:ext cx="10226179" cy="5219733"/>
          </a:xfrm>
        </p:spPr>
      </p:pic>
    </p:spTree>
    <p:extLst>
      <p:ext uri="{BB962C8B-B14F-4D97-AF65-F5344CB8AC3E}">
        <p14:creationId xmlns:p14="http://schemas.microsoft.com/office/powerpoint/2010/main" val="2488387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Where are we going</a:t>
            </a:r>
            <a:endParaRPr lang="en-US" sz="4800" dirty="0"/>
          </a:p>
        </p:txBody>
      </p:sp>
      <p:sp>
        <p:nvSpPr>
          <p:cNvPr id="3" name="Content Placeholder 2"/>
          <p:cNvSpPr>
            <a:spLocks noGrp="1"/>
          </p:cNvSpPr>
          <p:nvPr>
            <p:ph idx="1"/>
          </p:nvPr>
        </p:nvSpPr>
        <p:spPr/>
        <p:txBody>
          <a:bodyPr>
            <a:normAutofit lnSpcReduction="10000"/>
          </a:bodyPr>
          <a:lstStyle/>
          <a:p>
            <a:r>
              <a:rPr lang="en-US" dirty="0" smtClean="0"/>
              <a:t>Greenhouse – Farm to Table</a:t>
            </a:r>
          </a:p>
          <a:p>
            <a:pPr lvl="1"/>
            <a:r>
              <a:rPr lang="en-US" dirty="0" smtClean="0"/>
              <a:t>Huot Tech </a:t>
            </a:r>
          </a:p>
          <a:p>
            <a:pPr lvl="1"/>
            <a:r>
              <a:rPr lang="en-US" dirty="0" smtClean="0"/>
              <a:t>ELO opportunities</a:t>
            </a:r>
          </a:p>
          <a:p>
            <a:r>
              <a:rPr lang="en-US" dirty="0" smtClean="0"/>
              <a:t>Childhood Poverty</a:t>
            </a:r>
          </a:p>
          <a:p>
            <a:r>
              <a:rPr lang="en-US" dirty="0" smtClean="0"/>
              <a:t>Substance Use Prevention – Stand Up Laconia</a:t>
            </a:r>
          </a:p>
          <a:p>
            <a:r>
              <a:rPr lang="en-US" dirty="0" smtClean="0"/>
              <a:t>Increase participation in wellness opportunities for students/staff</a:t>
            </a:r>
          </a:p>
          <a:p>
            <a:r>
              <a:rPr lang="en-US" dirty="0" smtClean="0"/>
              <a:t>US Healthy School Challenge</a:t>
            </a:r>
          </a:p>
          <a:p>
            <a:r>
              <a:rPr lang="en-US" dirty="0" smtClean="0"/>
              <a:t>Farm to School</a:t>
            </a:r>
          </a:p>
          <a:p>
            <a:r>
              <a:rPr lang="en-US" dirty="0" smtClean="0"/>
              <a:t>Media Power Youth</a:t>
            </a:r>
            <a:endParaRPr lang="en-US" dirty="0"/>
          </a:p>
        </p:txBody>
      </p:sp>
    </p:spTree>
    <p:extLst>
      <p:ext uri="{BB962C8B-B14F-4D97-AF65-F5344CB8AC3E}">
        <p14:creationId xmlns:p14="http://schemas.microsoft.com/office/powerpoint/2010/main" val="414776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Next steps	</a:t>
            </a:r>
            <a:endParaRPr lang="en-US" sz="4800" dirty="0"/>
          </a:p>
        </p:txBody>
      </p:sp>
      <p:sp>
        <p:nvSpPr>
          <p:cNvPr id="3" name="Content Placeholder 2"/>
          <p:cNvSpPr>
            <a:spLocks noGrp="1"/>
          </p:cNvSpPr>
          <p:nvPr>
            <p:ph idx="1"/>
          </p:nvPr>
        </p:nvSpPr>
        <p:spPr>
          <a:xfrm>
            <a:off x="680321" y="2336873"/>
            <a:ext cx="10988218" cy="3599316"/>
          </a:xfrm>
        </p:spPr>
        <p:txBody>
          <a:bodyPr>
            <a:normAutofit/>
          </a:bodyPr>
          <a:lstStyle/>
          <a:p>
            <a:r>
              <a:rPr lang="en-US" sz="3600" dirty="0" smtClean="0"/>
              <a:t>Break into small groups to work on each goal – 45 minutes</a:t>
            </a:r>
          </a:p>
          <a:p>
            <a:r>
              <a:rPr lang="en-US" sz="3600" dirty="0" smtClean="0"/>
              <a:t>Report out – 15 minutes</a:t>
            </a:r>
          </a:p>
          <a:p>
            <a:r>
              <a:rPr lang="en-US" sz="3600" dirty="0" smtClean="0"/>
              <a:t>Closing remarks</a:t>
            </a:r>
          </a:p>
          <a:p>
            <a:pPr marL="0" indent="0">
              <a:buNone/>
            </a:pPr>
            <a:endParaRPr lang="en-US" sz="3600" dirty="0" smtClean="0"/>
          </a:p>
        </p:txBody>
      </p:sp>
    </p:spTree>
    <p:extLst>
      <p:ext uri="{BB962C8B-B14F-4D97-AF65-F5344CB8AC3E}">
        <p14:creationId xmlns:p14="http://schemas.microsoft.com/office/powerpoint/2010/main" val="4104069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lstStyle/>
          <a:p>
            <a:r>
              <a:rPr lang="en-US" dirty="0" smtClean="0"/>
              <a:t>To enhance the health and well being of students, staff and our community by supporting policies and practices that promote healthy and safe environments, access to nutritious foods, physical activity, quality health care and the development of skills needed for life long success.</a:t>
            </a:r>
            <a:endParaRPr lang="en-US" dirty="0"/>
          </a:p>
        </p:txBody>
      </p:sp>
    </p:spTree>
    <p:extLst>
      <p:ext uri="{BB962C8B-B14F-4D97-AF65-F5344CB8AC3E}">
        <p14:creationId xmlns:p14="http://schemas.microsoft.com/office/powerpoint/2010/main" val="318499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p:txBody>
          <a:bodyPr/>
          <a:lstStyle/>
          <a:p>
            <a:r>
              <a:rPr lang="en-US" dirty="0" smtClean="0"/>
              <a:t>Schools serve as leaders </a:t>
            </a:r>
            <a:r>
              <a:rPr lang="en-US" dirty="0" err="1" smtClean="0"/>
              <a:t>makint</a:t>
            </a:r>
            <a:r>
              <a:rPr lang="en-US" dirty="0" smtClean="0"/>
              <a:t> the critical connection between learning and health</a:t>
            </a:r>
          </a:p>
          <a:p>
            <a:r>
              <a:rPr lang="en-US" dirty="0" smtClean="0"/>
              <a:t>People have fewer risks of disease and are healthier throughout their lives</a:t>
            </a:r>
          </a:p>
          <a:p>
            <a:r>
              <a:rPr lang="en-US" dirty="0" smtClean="0"/>
              <a:t>Partnerships are essential in ensuring the health of our community</a:t>
            </a:r>
          </a:p>
          <a:p>
            <a:r>
              <a:rPr lang="en-US" dirty="0" smtClean="0"/>
              <a:t>Communities that embrace empathy and respect provide an environment which nurtures healthy people</a:t>
            </a:r>
            <a:endParaRPr lang="en-US" dirty="0"/>
          </a:p>
        </p:txBody>
      </p:sp>
    </p:spTree>
    <p:extLst>
      <p:ext uri="{BB962C8B-B14F-4D97-AF65-F5344CB8AC3E}">
        <p14:creationId xmlns:p14="http://schemas.microsoft.com/office/powerpoint/2010/main" val="323585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sp>
        <p:nvSpPr>
          <p:cNvPr id="3" name="Content Placeholder 2"/>
          <p:cNvSpPr>
            <a:spLocks noGrp="1"/>
          </p:cNvSpPr>
          <p:nvPr>
            <p:ph idx="1"/>
          </p:nvPr>
        </p:nvSpPr>
        <p:spPr>
          <a:xfrm>
            <a:off x="680321" y="2088860"/>
            <a:ext cx="10963598" cy="4412608"/>
          </a:xfrm>
        </p:spPr>
        <p:txBody>
          <a:bodyPr>
            <a:normAutofit fontScale="85000" lnSpcReduction="20000"/>
          </a:bodyPr>
          <a:lstStyle/>
          <a:p>
            <a:r>
              <a:rPr lang="en-US" dirty="0" smtClean="0"/>
              <a:t>We believe that students learn from example and that a health school teaches students to value their own health and the health and well being of others</a:t>
            </a:r>
          </a:p>
          <a:p>
            <a:r>
              <a:rPr lang="en-US" dirty="0" smtClean="0"/>
              <a:t>We believe that it is vital for schools to create an infrastructure that supports healthy students and faculty</a:t>
            </a:r>
          </a:p>
          <a:p>
            <a:r>
              <a:rPr lang="en-US" dirty="0" smtClean="0"/>
              <a:t>We believe it is important to select and implement activities/interventions that will help achieve outcomes, monitor progress towards these outcomes and make any necessary adjustment to ensure success</a:t>
            </a:r>
          </a:p>
          <a:p>
            <a:r>
              <a:rPr lang="en-US" dirty="0" smtClean="0"/>
              <a:t>We believe it is important to share and celebrate H &amp; W outcomes in improving child and staff health</a:t>
            </a:r>
          </a:p>
          <a:p>
            <a:r>
              <a:rPr lang="en-US" dirty="0" smtClean="0"/>
              <a:t>We believe that in order to achieve positive outcomes, the whole community must support and engage in healthy behaviors supported through the work of the H&amp;W Academy</a:t>
            </a:r>
          </a:p>
          <a:p>
            <a:r>
              <a:rPr lang="en-US" dirty="0" smtClean="0"/>
              <a:t>We believe that the success of the H&amp;W Academy can best be achieved through  partnerships between the Laconia School System, families, local government, police, agencies and coalitions, businesses and community</a:t>
            </a:r>
          </a:p>
          <a:p>
            <a:r>
              <a:rPr lang="en-US" dirty="0" smtClean="0"/>
              <a:t>We believe that students learn and grow best when we model and teach resiliency </a:t>
            </a:r>
            <a:endParaRPr lang="en-US" dirty="0"/>
          </a:p>
        </p:txBody>
      </p:sp>
    </p:spTree>
    <p:extLst>
      <p:ext uri="{BB962C8B-B14F-4D97-AF65-F5344CB8AC3E}">
        <p14:creationId xmlns:p14="http://schemas.microsoft.com/office/powerpoint/2010/main" val="25415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of Academy</a:t>
            </a:r>
            <a:endParaRPr lang="en-US" dirty="0"/>
          </a:p>
        </p:txBody>
      </p:sp>
      <p:pic>
        <p:nvPicPr>
          <p:cNvPr id="5" name="Content Placeholder 4"/>
          <p:cNvPicPr>
            <a:picLocks noGrp="1" noChangeAspect="1"/>
          </p:cNvPicPr>
          <p:nvPr>
            <p:ph idx="1"/>
          </p:nvPr>
        </p:nvPicPr>
        <p:blipFill>
          <a:blip r:embed="rId2"/>
          <a:stretch>
            <a:fillRect/>
          </a:stretch>
        </p:blipFill>
        <p:spPr>
          <a:xfrm>
            <a:off x="680320" y="2261370"/>
            <a:ext cx="9680083" cy="4340765"/>
          </a:xfrm>
          <a:prstGeom prst="rect">
            <a:avLst/>
          </a:prstGeom>
        </p:spPr>
      </p:pic>
    </p:spTree>
    <p:extLst>
      <p:ext uri="{BB962C8B-B14F-4D97-AF65-F5344CB8AC3E}">
        <p14:creationId xmlns:p14="http://schemas.microsoft.com/office/powerpoint/2010/main" val="1364273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Where were we</a:t>
            </a:r>
            <a:endParaRPr lang="en-US" sz="4800" dirty="0"/>
          </a:p>
        </p:txBody>
      </p:sp>
      <p:sp>
        <p:nvSpPr>
          <p:cNvPr id="3" name="Content Placeholder 2"/>
          <p:cNvSpPr>
            <a:spLocks noGrp="1"/>
          </p:cNvSpPr>
          <p:nvPr>
            <p:ph idx="1"/>
          </p:nvPr>
        </p:nvSpPr>
        <p:spPr>
          <a:xfrm>
            <a:off x="680320" y="2336873"/>
            <a:ext cx="9437715" cy="3599316"/>
          </a:xfrm>
        </p:spPr>
        <p:txBody>
          <a:bodyPr/>
          <a:lstStyle/>
          <a:p>
            <a:r>
              <a:rPr lang="en-US" sz="3600" dirty="0" smtClean="0"/>
              <a:t>First year 2011</a:t>
            </a:r>
          </a:p>
          <a:p>
            <a:pPr lvl="1"/>
            <a:r>
              <a:rPr lang="en-US" sz="2800" dirty="0" smtClean="0"/>
              <a:t>H &amp; W Academy created</a:t>
            </a:r>
          </a:p>
          <a:p>
            <a:pPr lvl="1"/>
            <a:r>
              <a:rPr lang="en-US" sz="2800" dirty="0" smtClean="0"/>
              <a:t>Strategic work plan session – January 2012</a:t>
            </a:r>
          </a:p>
          <a:p>
            <a:r>
              <a:rPr lang="en-US" sz="3600" dirty="0" smtClean="0"/>
              <a:t>Academy </a:t>
            </a:r>
            <a:r>
              <a:rPr lang="en-US" sz="3600" dirty="0"/>
              <a:t>developed and approved by DOE – March 2012</a:t>
            </a:r>
          </a:p>
          <a:p>
            <a:r>
              <a:rPr lang="en-US" sz="3600" dirty="0"/>
              <a:t>Implementation – September 2012</a:t>
            </a:r>
          </a:p>
          <a:p>
            <a:pPr lvl="1"/>
            <a:endParaRPr lang="en-US" dirty="0"/>
          </a:p>
        </p:txBody>
      </p:sp>
    </p:spTree>
    <p:extLst>
      <p:ext uri="{BB962C8B-B14F-4D97-AF65-F5344CB8AC3E}">
        <p14:creationId xmlns:p14="http://schemas.microsoft.com/office/powerpoint/2010/main" val="10758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Where are we now – just a few…..</a:t>
            </a:r>
            <a:endParaRPr lang="en-US" sz="4800" dirty="0"/>
          </a:p>
        </p:txBody>
      </p:sp>
      <p:sp>
        <p:nvSpPr>
          <p:cNvPr id="6" name="Content Placeholder 5"/>
          <p:cNvSpPr>
            <a:spLocks noGrp="1"/>
          </p:cNvSpPr>
          <p:nvPr>
            <p:ph idx="1"/>
          </p:nvPr>
        </p:nvSpPr>
        <p:spPr>
          <a:xfrm>
            <a:off x="680321" y="2013358"/>
            <a:ext cx="9613861" cy="4605555"/>
          </a:xfrm>
        </p:spPr>
        <p:txBody>
          <a:bodyPr>
            <a:normAutofit fontScale="70000" lnSpcReduction="20000"/>
          </a:bodyPr>
          <a:lstStyle/>
          <a:p>
            <a:r>
              <a:rPr lang="en-US" dirty="0" smtClean="0"/>
              <a:t>Stand Up Laconia – substance abuse</a:t>
            </a:r>
          </a:p>
          <a:p>
            <a:r>
              <a:rPr lang="en-US" dirty="0" smtClean="0"/>
              <a:t>PBIS – School Climate and Culture</a:t>
            </a:r>
          </a:p>
          <a:p>
            <a:r>
              <a:rPr lang="en-US" dirty="0" smtClean="0"/>
              <a:t>Health Clinics – flu immunization clinics, dental and oral health clinics</a:t>
            </a:r>
          </a:p>
          <a:p>
            <a:r>
              <a:rPr lang="en-US" dirty="0" smtClean="0"/>
              <a:t>Cooking Matters</a:t>
            </a:r>
          </a:p>
          <a:p>
            <a:r>
              <a:rPr lang="en-US" dirty="0" smtClean="0"/>
              <a:t>Suicide Prevention</a:t>
            </a:r>
          </a:p>
          <a:p>
            <a:r>
              <a:rPr lang="en-US" dirty="0" smtClean="0"/>
              <a:t>Walking School Buses</a:t>
            </a:r>
          </a:p>
          <a:p>
            <a:r>
              <a:rPr lang="en-US" dirty="0" smtClean="0"/>
              <a:t>Taste Tests</a:t>
            </a:r>
          </a:p>
          <a:p>
            <a:r>
              <a:rPr lang="en-US" dirty="0" smtClean="0"/>
              <a:t>Family Fun Nights</a:t>
            </a:r>
          </a:p>
          <a:p>
            <a:r>
              <a:rPr lang="en-US" dirty="0"/>
              <a:t>Laconia Links weekly newsletter (H &amp; W)</a:t>
            </a:r>
          </a:p>
          <a:p>
            <a:r>
              <a:rPr lang="en-US" dirty="0" smtClean="0"/>
              <a:t>Rock ‘n Run</a:t>
            </a:r>
          </a:p>
          <a:p>
            <a:r>
              <a:rPr lang="en-US" dirty="0" smtClean="0"/>
              <a:t>Movement Breaks</a:t>
            </a:r>
          </a:p>
          <a:p>
            <a:r>
              <a:rPr lang="en-US" dirty="0" smtClean="0"/>
              <a:t>H &amp; W Website with curriculum and resources</a:t>
            </a:r>
          </a:p>
          <a:p>
            <a:r>
              <a:rPr lang="en-US" dirty="0" smtClean="0"/>
              <a:t>Yoga/Self Esteem Program</a:t>
            </a:r>
          </a:p>
          <a:p>
            <a:r>
              <a:rPr lang="en-US" dirty="0" smtClean="0"/>
              <a:t>Employee Wellness Programs</a:t>
            </a:r>
          </a:p>
          <a:p>
            <a:r>
              <a:rPr lang="en-US" dirty="0" smtClean="0"/>
              <a:t>Girls on the Run</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6492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nodeType="click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 calcmode="lin" valueType="num">
                                      <p:cBhvr additive="base">
                                        <p:cTn id="7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nodeType="clickEffect">
                                  <p:stCondLst>
                                    <p:cond delay="0"/>
                                  </p:stCondLst>
                                  <p:childTnLst>
                                    <p:set>
                                      <p:cBhvr>
                                        <p:cTn id="78" dur="1" fill="hold">
                                          <p:stCondLst>
                                            <p:cond delay="0"/>
                                          </p:stCondLst>
                                        </p:cTn>
                                        <p:tgtEl>
                                          <p:spTgt spid="6">
                                            <p:txEl>
                                              <p:pRg st="12" end="12"/>
                                            </p:txEl>
                                          </p:spTgt>
                                        </p:tgtEl>
                                        <p:attrNameLst>
                                          <p:attrName>style.visibility</p:attrName>
                                        </p:attrNameLst>
                                      </p:cBhvr>
                                      <p:to>
                                        <p:strVal val="visible"/>
                                      </p:to>
                                    </p:set>
                                    <p:anim calcmode="lin" valueType="num">
                                      <p:cBhvr additive="base">
                                        <p:cTn id="79"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nodeType="clickEffect">
                                  <p:stCondLst>
                                    <p:cond delay="0"/>
                                  </p:stCondLst>
                                  <p:childTnLst>
                                    <p:set>
                                      <p:cBhvr>
                                        <p:cTn id="84" dur="1" fill="hold">
                                          <p:stCondLst>
                                            <p:cond delay="0"/>
                                          </p:stCondLst>
                                        </p:cTn>
                                        <p:tgtEl>
                                          <p:spTgt spid="6">
                                            <p:txEl>
                                              <p:pRg st="13" end="13"/>
                                            </p:txEl>
                                          </p:spTgt>
                                        </p:tgtEl>
                                        <p:attrNameLst>
                                          <p:attrName>style.visibility</p:attrName>
                                        </p:attrNameLst>
                                      </p:cBhvr>
                                      <p:to>
                                        <p:strVal val="visible"/>
                                      </p:to>
                                    </p:set>
                                    <p:anim calcmode="lin" valueType="num">
                                      <p:cBhvr additive="base">
                                        <p:cTn id="85"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13" end="13"/>
                                            </p:tx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nodeType="clickEffect">
                                  <p:stCondLst>
                                    <p:cond delay="0"/>
                                  </p:stCondLst>
                                  <p:childTnLst>
                                    <p:set>
                                      <p:cBhvr>
                                        <p:cTn id="90" dur="1" fill="hold">
                                          <p:stCondLst>
                                            <p:cond delay="0"/>
                                          </p:stCondLst>
                                        </p:cTn>
                                        <p:tgtEl>
                                          <p:spTgt spid="6">
                                            <p:txEl>
                                              <p:pRg st="14" end="14"/>
                                            </p:txEl>
                                          </p:spTgt>
                                        </p:tgtEl>
                                        <p:attrNameLst>
                                          <p:attrName>style.visibility</p:attrName>
                                        </p:attrNameLst>
                                      </p:cBhvr>
                                      <p:to>
                                        <p:strVal val="visible"/>
                                      </p:to>
                                    </p:set>
                                    <p:anim calcmode="lin" valueType="num">
                                      <p:cBhvr additive="base">
                                        <p:cTn id="91"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14" end="1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rotWithShape="1">
          <a:blip r:embed="rId3">
            <a:extLst>
              <a:ext uri="{28A0092B-C50C-407E-A947-70E740481C1C}">
                <a14:useLocalDpi xmlns:a14="http://schemas.microsoft.com/office/drawing/2010/main" val="0"/>
              </a:ext>
            </a:extLst>
          </a:blip>
          <a:srcRect l="6117" t="-1" r="6022" b="14143"/>
          <a:stretch/>
        </p:blipFill>
        <p:spPr>
          <a:xfrm>
            <a:off x="352337" y="471962"/>
            <a:ext cx="11392249" cy="598756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pic>
    </p:spTree>
    <p:extLst>
      <p:ext uri="{BB962C8B-B14F-4D97-AF65-F5344CB8AC3E}">
        <p14:creationId xmlns:p14="http://schemas.microsoft.com/office/powerpoint/2010/main" val="3690922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251</TotalTime>
  <Words>448</Words>
  <Application>Microsoft Office PowerPoint</Application>
  <PresentationFormat>Widescreen</PresentationFormat>
  <Paragraphs>59</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Trebuchet MS</vt:lpstr>
      <vt:lpstr>Berlin</vt:lpstr>
      <vt:lpstr>Strategic Planning Session</vt:lpstr>
      <vt:lpstr>Introductions </vt:lpstr>
      <vt:lpstr>Mission</vt:lpstr>
      <vt:lpstr>Vision</vt:lpstr>
      <vt:lpstr>Values</vt:lpstr>
      <vt:lpstr>Methodology of Academy</vt:lpstr>
      <vt:lpstr>Where were we</vt:lpstr>
      <vt:lpstr>Where are we now – just a few…..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are we going</vt:lpstr>
      <vt:lpstr>Next steps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Wellness Academy Strategtic Planning Session</dc:title>
  <dc:creator>Janet Brough</dc:creator>
  <cp:lastModifiedBy>Janet Brough</cp:lastModifiedBy>
  <cp:revision>17</cp:revision>
  <dcterms:created xsi:type="dcterms:W3CDTF">2014-12-01T14:44:51Z</dcterms:created>
  <dcterms:modified xsi:type="dcterms:W3CDTF">2014-12-05T16:51:04Z</dcterms:modified>
</cp:coreProperties>
</file>